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67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782-91A7-48A2-B5A1-F19CAF4386F2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2D61-DAD7-484B-B0A7-ACD1FD35B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782-91A7-48A2-B5A1-F19CAF4386F2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2D61-DAD7-484B-B0A7-ACD1FD35B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782-91A7-48A2-B5A1-F19CAF4386F2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2D61-DAD7-484B-B0A7-ACD1FD35B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782-91A7-48A2-B5A1-F19CAF4386F2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2D61-DAD7-484B-B0A7-ACD1FD35B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782-91A7-48A2-B5A1-F19CAF4386F2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2D61-DAD7-484B-B0A7-ACD1FD35B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782-91A7-48A2-B5A1-F19CAF4386F2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2D61-DAD7-484B-B0A7-ACD1FD35B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782-91A7-48A2-B5A1-F19CAF4386F2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2D61-DAD7-484B-B0A7-ACD1FD35B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782-91A7-48A2-B5A1-F19CAF4386F2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2D61-DAD7-484B-B0A7-ACD1FD35B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782-91A7-48A2-B5A1-F19CAF4386F2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2D61-DAD7-484B-B0A7-ACD1FD35B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782-91A7-48A2-B5A1-F19CAF4386F2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2D61-DAD7-484B-B0A7-ACD1FD35B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782-91A7-48A2-B5A1-F19CAF4386F2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2D61-DAD7-484B-B0A7-ACD1FD35B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F5782-91A7-48A2-B5A1-F19CAF4386F2}" type="datetimeFigureOut">
              <a:rPr lang="pl-PL" smtClean="0"/>
              <a:pPr/>
              <a:t>2013-12-07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2D61-DAD7-484B-B0A7-ACD1FD35BA2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232248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Bookman Old Style" pitchFamily="18" charset="0"/>
              </a:rPr>
              <a:t>Jak dobrać książki          w zależności </a:t>
            </a:r>
            <a:br>
              <a:rPr lang="pl-PL" b="1" dirty="0" smtClean="0">
                <a:latin typeface="Bookman Old Style" pitchFamily="18" charset="0"/>
              </a:rPr>
            </a:br>
            <a:r>
              <a:rPr lang="pl-PL" b="1" dirty="0" smtClean="0">
                <a:latin typeface="Bookman Old Style" pitchFamily="18" charset="0"/>
              </a:rPr>
              <a:t>od potrzeb uczniów ?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3312368" cy="1080120"/>
          </a:xfrm>
        </p:spPr>
        <p:txBody>
          <a:bodyPr>
            <a:normAutofit fontScale="92500"/>
          </a:bodyPr>
          <a:lstStyle/>
          <a:p>
            <a:pPr algn="l"/>
            <a:r>
              <a:rPr lang="pl-PL" sz="2400" b="1" dirty="0" smtClean="0">
                <a:solidFill>
                  <a:schemeClr val="tx1"/>
                </a:solidFill>
                <a:latin typeface="Bookman Old Style" pitchFamily="18" charset="0"/>
              </a:rPr>
              <a:t>Opracowała:</a:t>
            </a:r>
          </a:p>
          <a:p>
            <a:pPr algn="l"/>
            <a:r>
              <a:rPr lang="pl-PL" sz="2400" b="1" dirty="0" smtClean="0">
                <a:solidFill>
                  <a:schemeClr val="tx1"/>
                </a:solidFill>
                <a:latin typeface="Bookman Old Style" pitchFamily="18" charset="0"/>
              </a:rPr>
              <a:t>Krystyna Dzikowska</a:t>
            </a:r>
            <a:endParaRPr lang="pl-PL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Picture 6" descr="MCj042379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3269162"/>
            <a:ext cx="2520280" cy="2797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MCj04379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1368152" cy="1303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Dzieci, które straciły bliską osobę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60910"/>
            <a:ext cx="7416823" cy="2620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j03974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1828800" cy="156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Dzieci, którym urodziło się rodzeństwo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4" name="Picture 4" descr="j0397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1296392" cy="1521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7488832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Dzieci nieśmiałe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1128712" cy="252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2080"/>
            <a:ext cx="8064896" cy="2599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Przykłady lektur w oparciu,   o które można budować zajęcia na określony temat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764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pl-PL" b="1" dirty="0" smtClean="0"/>
              <a:t>Strzałkowska M.: Wiersze, że aż strach – </a:t>
            </a:r>
            <a:r>
              <a:rPr lang="pl-PL" b="1" dirty="0" smtClean="0">
                <a:solidFill>
                  <a:srgbClr val="C00000"/>
                </a:solidFill>
              </a:rPr>
              <a:t>lęk przed ciemnością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Musierowicz M.: </a:t>
            </a:r>
            <a:r>
              <a:rPr lang="pl-PL" b="1" dirty="0" err="1" smtClean="0"/>
              <a:t>Bijacz</a:t>
            </a:r>
            <a:r>
              <a:rPr lang="pl-PL" b="1" dirty="0" smtClean="0"/>
              <a:t> – </a:t>
            </a:r>
            <a:r>
              <a:rPr lang="pl-PL" b="1" dirty="0" smtClean="0">
                <a:solidFill>
                  <a:srgbClr val="C00000"/>
                </a:solidFill>
              </a:rPr>
              <a:t>agresja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Kubiak T.: Nadąsany gołąb – </a:t>
            </a:r>
            <a:r>
              <a:rPr lang="pl-PL" b="1" dirty="0" smtClean="0">
                <a:solidFill>
                  <a:srgbClr val="C00000"/>
                </a:solidFill>
              </a:rPr>
              <a:t>złość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err="1" smtClean="0"/>
              <a:t>Jaworczakowa</a:t>
            </a:r>
            <a:r>
              <a:rPr lang="pl-PL" b="1" dirty="0" smtClean="0"/>
              <a:t> M.: Oto jest Kasia </a:t>
            </a:r>
            <a:r>
              <a:rPr lang="pl-PL" b="1" dirty="0" smtClean="0">
                <a:solidFill>
                  <a:srgbClr val="C00000"/>
                </a:solidFill>
              </a:rPr>
              <a:t>– zazdrość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err="1" smtClean="0"/>
              <a:t>Orłoń</a:t>
            </a:r>
            <a:r>
              <a:rPr lang="pl-PL" b="1" dirty="0" smtClean="0"/>
              <a:t> M.: Odmieniec – </a:t>
            </a:r>
            <a:r>
              <a:rPr lang="pl-PL" b="1" dirty="0" smtClean="0">
                <a:solidFill>
                  <a:srgbClr val="C00000"/>
                </a:solidFill>
              </a:rPr>
              <a:t>odrzucenie dziecka przez klasę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Korczakowska J.: Spotkanie nad morzem – </a:t>
            </a:r>
            <a:r>
              <a:rPr lang="pl-PL" b="1" dirty="0" smtClean="0">
                <a:solidFill>
                  <a:srgbClr val="C00000"/>
                </a:solidFill>
              </a:rPr>
              <a:t>niepełnosprawność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Montgomery L.M.: Ania z Zielonego Wzgórza </a:t>
            </a:r>
            <a:r>
              <a:rPr lang="pl-PL" b="1" dirty="0" smtClean="0">
                <a:solidFill>
                  <a:srgbClr val="C00000"/>
                </a:solidFill>
              </a:rPr>
              <a:t>– uczucia, ich wyrażanie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err="1" smtClean="0"/>
              <a:t>Colodi</a:t>
            </a:r>
            <a:r>
              <a:rPr lang="pl-PL" b="1" dirty="0" smtClean="0"/>
              <a:t> C.: Pinokio – </a:t>
            </a:r>
            <a:r>
              <a:rPr lang="pl-PL" b="1" dirty="0" smtClean="0">
                <a:solidFill>
                  <a:srgbClr val="C00000"/>
                </a:solidFill>
              </a:rPr>
              <a:t>niepowodzenia w nauce szkolnej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Burnett F.H.: Mała księżniczka – </a:t>
            </a:r>
            <a:r>
              <a:rPr lang="pl-PL" b="1" dirty="0" smtClean="0">
                <a:solidFill>
                  <a:srgbClr val="C00000"/>
                </a:solidFill>
              </a:rPr>
              <a:t>radzenie sobie ze smutkiem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err="1" smtClean="0"/>
              <a:t>Meyer-Glitza</a:t>
            </a:r>
            <a:r>
              <a:rPr lang="pl-PL" b="1" dirty="0" smtClean="0"/>
              <a:t> E.: Wiadomość od taty – </a:t>
            </a:r>
            <a:r>
              <a:rPr lang="pl-PL" b="1" dirty="0" smtClean="0">
                <a:solidFill>
                  <a:srgbClr val="C00000"/>
                </a:solidFill>
              </a:rPr>
              <a:t>rozstania, utrata bliskiej osoby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Siesicka K.: Zapach rumianku – </a:t>
            </a:r>
            <a:r>
              <a:rPr lang="pl-PL" b="1" dirty="0" smtClean="0">
                <a:solidFill>
                  <a:srgbClr val="C00000"/>
                </a:solidFill>
              </a:rPr>
              <a:t>niechciana ciąża</a:t>
            </a:r>
          </a:p>
          <a:p>
            <a:pPr>
              <a:lnSpc>
                <a:spcPct val="90000"/>
              </a:lnSpc>
              <a:defRPr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Przykłady baśni poruszających określony problem: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0324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pl-PL" b="1" dirty="0" smtClean="0"/>
              <a:t>„Brzydkie kaczątko” – </a:t>
            </a:r>
            <a:r>
              <a:rPr lang="pl-PL" b="1" dirty="0" smtClean="0">
                <a:solidFill>
                  <a:srgbClr val="C00000"/>
                </a:solidFill>
              </a:rPr>
              <a:t>brak akceptacji dla „inności”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„Kopciuszek” – </a:t>
            </a:r>
            <a:r>
              <a:rPr lang="pl-PL" b="1" dirty="0" smtClean="0">
                <a:solidFill>
                  <a:srgbClr val="C00000"/>
                </a:solidFill>
              </a:rPr>
              <a:t>rywalizacja rodzeństwa, brak miłości i uznania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„Szewczyk Dratewka” – </a:t>
            </a:r>
            <a:r>
              <a:rPr lang="pl-PL" b="1" dirty="0" smtClean="0">
                <a:solidFill>
                  <a:srgbClr val="C00000"/>
                </a:solidFill>
              </a:rPr>
              <a:t>pochwała odwagi i sprytu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„Jaś i Małgosia” – </a:t>
            </a:r>
            <a:r>
              <a:rPr lang="pl-PL" b="1" dirty="0" smtClean="0">
                <a:solidFill>
                  <a:srgbClr val="C00000"/>
                </a:solidFill>
              </a:rPr>
              <a:t>lęk przed porzuceniem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„O dwóch Dorotkach, Koguciku i Zajączku” – </a:t>
            </a:r>
            <a:r>
              <a:rPr lang="pl-PL" b="1" dirty="0" smtClean="0">
                <a:solidFill>
                  <a:srgbClr val="C00000"/>
                </a:solidFill>
              </a:rPr>
              <a:t>napiętnowanie lenistwa i nieposłuszeństwa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„Kot w butach” – </a:t>
            </a:r>
            <a:r>
              <a:rPr lang="pl-PL" b="1" dirty="0" smtClean="0">
                <a:solidFill>
                  <a:srgbClr val="C00000"/>
                </a:solidFill>
              </a:rPr>
              <a:t>złe relacje między rodzeństwem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„Szczęście”  - </a:t>
            </a:r>
            <a:r>
              <a:rPr lang="pl-PL" b="1" dirty="0" smtClean="0">
                <a:solidFill>
                  <a:srgbClr val="C00000"/>
                </a:solidFill>
              </a:rPr>
              <a:t>odkrywanie własnych talentów i możliwości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„Jak mazurska baba przechytrzyła diabła” – </a:t>
            </a:r>
            <a:r>
              <a:rPr lang="pl-PL" b="1" dirty="0" smtClean="0">
                <a:solidFill>
                  <a:srgbClr val="C00000"/>
                </a:solidFill>
              </a:rPr>
              <a:t>wartość przyjaźni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„O dobrym przewoźniku i dwóch siostrach rusałkach” – </a:t>
            </a:r>
            <a:r>
              <a:rPr lang="pl-PL" b="1" dirty="0" smtClean="0">
                <a:solidFill>
                  <a:srgbClr val="C00000"/>
                </a:solidFill>
              </a:rPr>
              <a:t>bezinteresowność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„Wdzięczny zając” – </a:t>
            </a:r>
            <a:r>
              <a:rPr lang="pl-PL" b="1" dirty="0" smtClean="0">
                <a:solidFill>
                  <a:srgbClr val="C00000"/>
                </a:solidFill>
              </a:rPr>
              <a:t>potrzeba wzajemnej pomocy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Bajka </a:t>
            </a:r>
            <a:r>
              <a:rPr lang="pl-PL" b="1" dirty="0" err="1" smtClean="0">
                <a:latin typeface="Bookman Old Style" pitchFamily="18" charset="0"/>
              </a:rPr>
              <a:t>psychoedukacyjna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/>
          <a:lstStyle/>
          <a:p>
            <a:pPr>
              <a:defRPr/>
            </a:pPr>
            <a:r>
              <a:rPr lang="pl-PL" b="1" dirty="0" smtClean="0"/>
              <a:t>„Bajka o pajączku” – </a:t>
            </a:r>
            <a:r>
              <a:rPr lang="pl-PL" b="1" dirty="0" smtClean="0">
                <a:solidFill>
                  <a:srgbClr val="C00000"/>
                </a:solidFill>
              </a:rPr>
              <a:t>odrzucenie ucznia przez grupę</a:t>
            </a:r>
          </a:p>
          <a:p>
            <a:pPr>
              <a:defRPr/>
            </a:pPr>
            <a:r>
              <a:rPr lang="pl-PL" b="1" dirty="0" smtClean="0"/>
              <a:t>„Bajka o mrówce” – </a:t>
            </a:r>
            <a:r>
              <a:rPr lang="pl-PL" b="1" dirty="0" smtClean="0">
                <a:solidFill>
                  <a:srgbClr val="C00000"/>
                </a:solidFill>
              </a:rPr>
              <a:t>niepowodzenia  w nauce szkolnej</a:t>
            </a:r>
          </a:p>
          <a:p>
            <a:pPr>
              <a:defRPr/>
            </a:pPr>
            <a:r>
              <a:rPr lang="pl-PL" b="1" dirty="0" smtClean="0"/>
              <a:t>„Bajka o dwóch ołówkach” –</a:t>
            </a:r>
            <a:r>
              <a:rPr lang="pl-PL" b="1" dirty="0" smtClean="0">
                <a:solidFill>
                  <a:srgbClr val="C00000"/>
                </a:solidFill>
              </a:rPr>
              <a:t> potrzeba przyjaźni</a:t>
            </a:r>
          </a:p>
          <a:p>
            <a:pPr>
              <a:buNone/>
              <a:defRPr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Picture 4" descr="MCj042605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157192"/>
            <a:ext cx="1480406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Bajka psychoterapeutyczna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pl-PL" b="1" dirty="0" smtClean="0"/>
              <a:t>„Mrok i jego przyjaciele” – </a:t>
            </a:r>
            <a:r>
              <a:rPr lang="pl-PL" b="1" dirty="0" smtClean="0">
                <a:solidFill>
                  <a:srgbClr val="C00000"/>
                </a:solidFill>
              </a:rPr>
              <a:t>lęk przed nieznanym otoczeniem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„</a:t>
            </a:r>
            <a:r>
              <a:rPr lang="pl-PL" b="1" dirty="0" err="1" smtClean="0"/>
              <a:t>Ufuś</a:t>
            </a:r>
            <a:r>
              <a:rPr lang="pl-PL" b="1" dirty="0" smtClean="0"/>
              <a:t>” – </a:t>
            </a:r>
            <a:r>
              <a:rPr lang="pl-PL" b="1" dirty="0" smtClean="0">
                <a:solidFill>
                  <a:srgbClr val="C00000"/>
                </a:solidFill>
              </a:rPr>
              <a:t>lęk przed chorobą i cierpieniem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„Księżycowy domek” – </a:t>
            </a:r>
            <a:r>
              <a:rPr lang="pl-PL" b="1" dirty="0" smtClean="0">
                <a:solidFill>
                  <a:srgbClr val="C00000"/>
                </a:solidFill>
              </a:rPr>
              <a:t>lęk przed przemocą       w domu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„Pewnego późnego popołudnia” – </a:t>
            </a:r>
            <a:r>
              <a:rPr lang="pl-PL" b="1" dirty="0" smtClean="0">
                <a:solidFill>
                  <a:srgbClr val="C00000"/>
                </a:solidFill>
              </a:rPr>
              <a:t>lęk przed niezaspokojeniem potrzeby akceptacji, osamotnienie w rodzinie</a:t>
            </a:r>
          </a:p>
          <a:p>
            <a:pPr>
              <a:lnSpc>
                <a:spcPct val="90000"/>
              </a:lnSpc>
              <a:defRPr/>
            </a:pPr>
            <a:r>
              <a:rPr lang="pl-PL" b="1" dirty="0" smtClean="0"/>
              <a:t>„Wesoły </a:t>
            </a:r>
            <a:r>
              <a:rPr lang="pl-PL" b="1" dirty="0" err="1" smtClean="0"/>
              <a:t>Pufcio</a:t>
            </a:r>
            <a:r>
              <a:rPr lang="pl-PL" b="1" dirty="0" smtClean="0"/>
              <a:t>” – </a:t>
            </a:r>
            <a:r>
              <a:rPr lang="pl-PL" b="1" dirty="0" smtClean="0">
                <a:solidFill>
                  <a:srgbClr val="C00000"/>
                </a:solidFill>
              </a:rPr>
              <a:t>lęk przed kompromitacją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Bibliografia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pl-PL" b="1" dirty="0" smtClean="0"/>
              <a:t>Bąk J., Wiewiórka-Pyka E.: Bajkowe spotkania. Kraków 2003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pl-PL" b="1" dirty="0" err="1" smtClean="0"/>
              <a:t>Bettelheim</a:t>
            </a:r>
            <a:r>
              <a:rPr lang="pl-PL" b="1" dirty="0" smtClean="0"/>
              <a:t> B.: Cudowne i pożyteczne. O znaczeniach i wartościach baśni. Warszawa 1996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pl-PL" b="1" dirty="0" smtClean="0"/>
              <a:t>Błaszczyk-Smolec A.: Edukacja czytelnicza a biblioterapia. Biblioteka w szkole 2002, nr 6, s. 4-5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pl-PL" b="1" dirty="0" smtClean="0"/>
              <a:t>Borecka I.: Biblioterapia w szkole podstawowej i gimnazjum. Materiały dydaktyczne dla nauczycieli i bibliotekarzy. Wałbrzych 2002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pl-PL" b="1" dirty="0" smtClean="0"/>
              <a:t>Borecka I.: Biblioterapia w szkole. Poradnik dla bibliotekarzy. Legnica 1998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pl-PL" b="1" dirty="0" smtClean="0"/>
              <a:t>Borecka I.: Biblioterapia formą terapii pedagogicznej. Wałbrzych 2001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pl-PL" b="1" dirty="0" smtClean="0"/>
              <a:t>Borecka I.: Biblioterapia – warto spróbować. Biblioteka w szkole 1998, nr 9, s.11-14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pl-PL" b="1" dirty="0" smtClean="0"/>
              <a:t>Brutt D.: Bajki, które leczą. Gdańsk 2002</a:t>
            </a:r>
          </a:p>
          <a:p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man Old Style" pitchFamily="18" charset="0"/>
              </a:rPr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pl-PL" b="1" dirty="0" err="1" smtClean="0"/>
              <a:t>Molicka</a:t>
            </a:r>
            <a:r>
              <a:rPr lang="pl-PL" b="1" dirty="0" smtClean="0"/>
              <a:t> M.: </a:t>
            </a:r>
            <a:r>
              <a:rPr lang="pl-PL" b="1" dirty="0" err="1" smtClean="0"/>
              <a:t>Bajkoterapia</a:t>
            </a:r>
            <a:r>
              <a:rPr lang="pl-PL" b="1" dirty="0" smtClean="0"/>
              <a:t>. O lękach dzieci i nowej metodzie terapii. Poznań 2002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pl-PL" b="1" dirty="0" err="1" smtClean="0"/>
              <a:t>Molicka</a:t>
            </a:r>
            <a:r>
              <a:rPr lang="pl-PL" b="1" dirty="0" smtClean="0"/>
              <a:t> M.: Bajki terapeutyczne. cz.1, 2, Poznań 1999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pl-PL" b="1" dirty="0" smtClean="0"/>
              <a:t>Nowak E.: Sposób na utracone dziecko</a:t>
            </a:r>
            <a:r>
              <a:rPr lang="pl-PL" b="1" i="1" dirty="0" smtClean="0"/>
              <a:t>.</a:t>
            </a:r>
            <a:r>
              <a:rPr lang="pl-PL" b="1" dirty="0" smtClean="0"/>
              <a:t> „Edukacja Twojego Dziecka” 2001 nr 6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pl-PL" b="1" dirty="0" err="1" smtClean="0"/>
              <a:t>Spionek</a:t>
            </a:r>
            <a:r>
              <a:rPr lang="pl-PL" b="1" dirty="0" smtClean="0"/>
              <a:t> H.: Zaburzenia rozwoju uczniów a niepowodzenia szkolne. Warszawa 1975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pl-PL" b="1" dirty="0" smtClean="0"/>
              <a:t>Świerczyńska M.:</a:t>
            </a:r>
            <a:r>
              <a:rPr lang="pl-PL" b="1" i="1" dirty="0" smtClean="0"/>
              <a:t> </a:t>
            </a:r>
            <a:r>
              <a:rPr lang="pl-PL" b="1" dirty="0" smtClean="0"/>
              <a:t>Biblioterapia.</a:t>
            </a:r>
            <a:r>
              <a:rPr lang="pl-PL" b="1" i="1" dirty="0" smtClean="0"/>
              <a:t> </a:t>
            </a:r>
            <a:r>
              <a:rPr lang="pl-PL" b="1" dirty="0" smtClean="0"/>
              <a:t>Szkolenia dla</a:t>
            </a:r>
            <a:r>
              <a:rPr lang="pl-PL" b="1" i="1" dirty="0" smtClean="0"/>
              <a:t> </a:t>
            </a:r>
            <a:r>
              <a:rPr lang="pl-PL" b="1" dirty="0" smtClean="0"/>
              <a:t>nauczycieli</a:t>
            </a:r>
            <a:r>
              <a:rPr lang="pl-PL" b="1" i="1" dirty="0" smtClean="0"/>
              <a:t>. </a:t>
            </a:r>
            <a:r>
              <a:rPr lang="pl-PL" b="1" dirty="0" smtClean="0"/>
              <a:t>„Biblioteka w Szkole” 2008 nr 12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pl-PL" b="1" dirty="0" err="1" smtClean="0"/>
              <a:t>Tkaczyk-Ciotkowska</a:t>
            </a:r>
            <a:r>
              <a:rPr lang="pl-PL" b="1" dirty="0" smtClean="0"/>
              <a:t> U.: Wykorzystanie psychoterapeutycznej koncepcji Miliona H. </a:t>
            </a:r>
            <a:r>
              <a:rPr lang="pl-PL" b="1" dirty="0" err="1" smtClean="0"/>
              <a:t>Ericksona</a:t>
            </a:r>
            <a:r>
              <a:rPr lang="pl-PL" b="1" dirty="0" smtClean="0"/>
              <a:t>  w pracy wychowawczej z dzieckiem. Legnica 2006</a:t>
            </a:r>
          </a:p>
          <a:p>
            <a:endParaRPr lang="pl-PL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None/>
            </a:pPr>
            <a:r>
              <a:rPr lang="pl-PL" dirty="0" smtClean="0"/>
              <a:t> </a:t>
            </a:r>
            <a:r>
              <a:rPr lang="pl-PL" b="1" dirty="0" smtClean="0"/>
              <a:t>„Czytamy książki, by odkryć kim jesteśmy.</a:t>
            </a:r>
          </a:p>
          <a:p>
            <a:pPr>
              <a:buFont typeface="Wingdings" pitchFamily="2" charset="2"/>
              <a:buNone/>
            </a:pPr>
            <a:r>
              <a:rPr lang="pl-PL" b="1" dirty="0" smtClean="0"/>
              <a:t>   To, co inni ludzie robią, myślą i czują jest bezcennym przewodnikiem w zrozumieniu kim jesteśmy i kim możemy się stać…”</a:t>
            </a:r>
          </a:p>
          <a:p>
            <a:pPr>
              <a:buFont typeface="Wingdings" pitchFamily="2" charset="2"/>
              <a:buNone/>
            </a:pPr>
            <a:r>
              <a:rPr lang="pl-PL" i="1" dirty="0" smtClean="0"/>
              <a:t>                                                 </a:t>
            </a:r>
            <a:r>
              <a:rPr lang="pl-PL" b="1" i="1" dirty="0" smtClean="0"/>
              <a:t>Urszula K. </a:t>
            </a:r>
            <a:r>
              <a:rPr lang="pl-PL" b="1" i="1" dirty="0" err="1" smtClean="0"/>
              <a:t>LeGuin</a:t>
            </a:r>
            <a:endParaRPr lang="pl-PL" dirty="0"/>
          </a:p>
        </p:txBody>
      </p:sp>
      <p:pic>
        <p:nvPicPr>
          <p:cNvPr id="4" name="Picture 4" descr="MCj04379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48680"/>
            <a:ext cx="1819275" cy="173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Cj042605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3898" y="836712"/>
            <a:ext cx="1440510" cy="1261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MCj042605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32656"/>
            <a:ext cx="2056118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Dzieci dotknięte pesymizmem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5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806489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5" descr="MCj04356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1368848" cy="1368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Przedszkolak bojący się szkoły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7776864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0" descr="MCj043801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1484784"/>
            <a:ext cx="1181100" cy="182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Dzieci agresywne, bijące innych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4" name="Picture 9" descr="MCj0435630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628800"/>
            <a:ext cx="1656184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6338"/>
            <a:ext cx="7992888" cy="2735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Dzieci nieakceptujące swojego wyglądu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7560840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MCj043562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1684784" cy="1684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Dzieci, które musiały się przeprowadzić, wyrwane         ze środowiska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7848872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Cj043563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1613198" cy="1613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Dzieci z problemami zdrowotnymi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22518"/>
            <a:ext cx="7488832" cy="2758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j0430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1828800" cy="1223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Dzieci odtrącone przez rodziców, samotne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62492"/>
            <a:ext cx="7344816" cy="2746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Cj043562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1613098" cy="1613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612</Words>
  <Application>Microsoft Office PowerPoint</Application>
  <PresentationFormat>Pokaz na ekranie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Jak dobrać książki          w zależności  od potrzeb uczniów ?</vt:lpstr>
      <vt:lpstr>Slajd 2</vt:lpstr>
      <vt:lpstr>Dzieci dotknięte pesymizmem</vt:lpstr>
      <vt:lpstr>Przedszkolak bojący się szkoły</vt:lpstr>
      <vt:lpstr>Dzieci agresywne, bijące innych</vt:lpstr>
      <vt:lpstr>Dzieci nieakceptujące swojego wyglądu</vt:lpstr>
      <vt:lpstr>Dzieci, które musiały się przeprowadzić, wyrwane         ze środowiska</vt:lpstr>
      <vt:lpstr>Dzieci z problemami zdrowotnymi</vt:lpstr>
      <vt:lpstr>Dzieci odtrącone przez rodziców, samotne</vt:lpstr>
      <vt:lpstr>Dzieci, które straciły bliską osobę</vt:lpstr>
      <vt:lpstr>Dzieci, którym urodziło się rodzeństwo</vt:lpstr>
      <vt:lpstr>Dzieci nieśmiałe</vt:lpstr>
      <vt:lpstr>Przykłady lektur w oparciu,   o które można budować zajęcia na określony temat</vt:lpstr>
      <vt:lpstr>Przykłady baśni poruszających określony problem:</vt:lpstr>
      <vt:lpstr>Bajka psychoedukacyjna</vt:lpstr>
      <vt:lpstr>Bajka psychoterapeutyczna</vt:lpstr>
      <vt:lpstr>Bibliografia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dobrać książki w zależności  od potrzeb uczniów ?</dc:title>
  <dc:creator>Krysia</dc:creator>
  <cp:lastModifiedBy>Krysia</cp:lastModifiedBy>
  <cp:revision>11</cp:revision>
  <dcterms:created xsi:type="dcterms:W3CDTF">2013-12-06T17:47:39Z</dcterms:created>
  <dcterms:modified xsi:type="dcterms:W3CDTF">2013-12-07T18:59:40Z</dcterms:modified>
</cp:coreProperties>
</file>